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3" r:id="rId13"/>
    <p:sldId id="2575" r:id="rId14"/>
    <p:sldId id="2576" r:id="rId15"/>
    <p:sldId id="25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avaScript ES6 Features" id="{FA91E44D-DD29-44E5-87FD-676580CB6EDD}">
          <p14:sldIdLst>
            <p14:sldId id="2561"/>
          </p14:sldIdLst>
        </p14:section>
        <p14:section name="Introduction to ES6" id="{8CE35EB6-1AA5-421D-A289-5BAC14541018}">
          <p14:sldIdLst>
            <p14:sldId id="2562"/>
            <p14:sldId id="2563"/>
          </p14:sldIdLst>
        </p14:section>
        <p14:section name="Variable Declarations" id="{5B96C94E-D020-4D97-A5F3-2F87AF0A8752}">
          <p14:sldIdLst>
            <p14:sldId id="2564"/>
            <p14:sldId id="2565"/>
          </p14:sldIdLst>
        </p14:section>
        <p14:section name="Functions and Syntax Enhancements" id="{817468C5-AA3A-4F3F-BC2B-92577D879735}">
          <p14:sldIdLst>
            <p14:sldId id="2566"/>
            <p14:sldId id="2567"/>
            <p14:sldId id="2568"/>
          </p14:sldIdLst>
        </p14:section>
        <p14:section name="Destructuring and Parameters" id="{6B0FA99B-CADF-43D9-A808-63254EC82960}">
          <p14:sldIdLst>
            <p14:sldId id="2569"/>
            <p14:sldId id="2570"/>
            <p14:sldId id="2571"/>
          </p14:sldIdLst>
        </p14:section>
        <p14:section name="Operators and Asynchronous Programming" id="{2D102803-4AC0-4B6A-BD58-5910F7066ECD}">
          <p14:sldIdLst>
            <p14:sldId id="2573"/>
          </p14:sldIdLst>
        </p14:section>
        <p14:section name="Object-Oriented and Modular Programming" id="{650004E7-E591-4F5D-B6C7-F9A5E23170F7}">
          <p14:sldIdLst>
            <p14:sldId id="2575"/>
            <p14:sldId id="2576"/>
            <p14:sldId id="2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22A7B-CFBB-4C07-A2A7-07447E69B342}" v="18" dt="2025-08-31T14:00:23.746"/>
    <p1510:client id="{6BDEEFCB-CA7C-2E65-357F-47F80D65FA4B}" v="13" dt="2025-08-31T14:04:23.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3" d="100"/>
          <a:sy n="63" d="100"/>
        </p:scale>
        <p:origin x="5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2F897-E8C1-4113-BC2E-3EC4BDDC5BDA}" type="datetimeFigureOut">
              <a:t>8/31/2025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67CDF-9D28-40FE-84B8-13CA3AEAE8F7}" type="slidenum">
              <a:t>‹#›</a:t>
            </a:fld>
            <a:endParaRPr lang="en-US"/>
          </a:p>
        </p:txBody>
      </p:sp>
    </p:spTree>
    <p:extLst>
      <p:ext uri="{BB962C8B-B14F-4D97-AF65-F5344CB8AC3E}">
        <p14:creationId xmlns:p14="http://schemas.microsoft.com/office/powerpoint/2010/main" val="97544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79B2FD07-B91F-4248-B0EC-A7F733A4E719}" type="slidenum">
              <a:t>1</a:t>
            </a:fld>
            <a:endParaRPr lang="en-US"/>
          </a:p>
        </p:txBody>
      </p:sp>
    </p:spTree>
    <p:extLst>
      <p:ext uri="{BB962C8B-B14F-4D97-AF65-F5344CB8AC3E}">
        <p14:creationId xmlns:p14="http://schemas.microsoft.com/office/powerpoint/2010/main" val="1776072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Destructuring is a convenient way to extract values from arrays or properties from objects into distinct variables. This feature simplifies the process of accessing data and improves code readability. For arrays, you can use syntax like const [a, b] = [1, 2]; to assign values directly. For objects, you can write const {name, age} = person; to extract properties. Destructuring is particularly useful in function parameters, where you can directly unpack values from an object passed as an argument. This leads to cleaner and more expressive code, especially when dealing with complex data structures or API responses.</a:t>
            </a:r>
          </a:p>
        </p:txBody>
      </p:sp>
      <p:sp>
        <p:nvSpPr>
          <p:cNvPr id="4" name="Slide Number Placeholder 3"/>
          <p:cNvSpPr>
            <a:spLocks noGrp="1"/>
          </p:cNvSpPr>
          <p:nvPr>
            <p:ph type="sldNum" sz="quarter" idx="5"/>
          </p:nvPr>
        </p:nvSpPr>
        <p:spPr/>
        <p:txBody>
          <a:bodyPr/>
          <a:lstStyle/>
          <a:p>
            <a:fld id="{79B2FD07-B91F-4248-B0EC-A7F733A4E719}" type="slidenum">
              <a:t>10</a:t>
            </a:fld>
            <a:endParaRPr lang="en-US"/>
          </a:p>
        </p:txBody>
      </p:sp>
    </p:spTree>
    <p:extLst>
      <p:ext uri="{BB962C8B-B14F-4D97-AF65-F5344CB8AC3E}">
        <p14:creationId xmlns:p14="http://schemas.microsoft.com/office/powerpoint/2010/main" val="971959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Default parameters allow you to specify default values for function parameters. This means that if a parameter is not provided or is undefined, the default value will be used. For example, function greet(name = 'Guest') { ... } ensures that the function has a valid value for name even if it is not passed. This feature reduces the need for additional checks and fallback logic within the function body. Default parameters enhance function robustness and make the code more concise and easier to maintain. They are especially useful in scenarios where functions are called with optional arguments.</a:t>
            </a:r>
          </a:p>
        </p:txBody>
      </p:sp>
      <p:sp>
        <p:nvSpPr>
          <p:cNvPr id="4" name="Slide Number Placeholder 3"/>
          <p:cNvSpPr>
            <a:spLocks noGrp="1"/>
          </p:cNvSpPr>
          <p:nvPr>
            <p:ph type="sldNum" sz="quarter" idx="5"/>
          </p:nvPr>
        </p:nvSpPr>
        <p:spPr/>
        <p:txBody>
          <a:bodyPr/>
          <a:lstStyle/>
          <a:p>
            <a:fld id="{79B2FD07-B91F-4248-B0EC-A7F733A4E719}" type="slidenum">
              <a:t>11</a:t>
            </a:fld>
            <a:endParaRPr lang="en-US"/>
          </a:p>
        </p:txBody>
      </p:sp>
    </p:spTree>
    <p:extLst>
      <p:ext uri="{BB962C8B-B14F-4D97-AF65-F5344CB8AC3E}">
        <p14:creationId xmlns:p14="http://schemas.microsoft.com/office/powerpoint/2010/main" val="2963717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rest and spread operators, both represented by three dots (...), serve different purposes in JavaScript. The rest operator is used in function parameters to collect all remaining arguments into an array. For example, function sum(...numbers) collects all arguments into the numbers array. The spread operator is used to expand elements of an array or object. For example, const newArray = [...oldArray] creates a shallow copy of oldArray. These operators simplify working with arrays and objects, making it easier to merge, clone, and manipulate data structures. They are widely used in modern JavaScript for handling variable arguments and composing new data structures.</a:t>
            </a:r>
          </a:p>
        </p:txBody>
      </p:sp>
      <p:sp>
        <p:nvSpPr>
          <p:cNvPr id="4" name="Slide Number Placeholder 3"/>
          <p:cNvSpPr>
            <a:spLocks noGrp="1"/>
          </p:cNvSpPr>
          <p:nvPr>
            <p:ph type="sldNum" sz="quarter" idx="5"/>
          </p:nvPr>
        </p:nvSpPr>
        <p:spPr/>
        <p:txBody>
          <a:bodyPr/>
          <a:lstStyle/>
          <a:p>
            <a:fld id="{79B2FD07-B91F-4248-B0EC-A7F733A4E719}" type="slidenum">
              <a:t>12</a:t>
            </a:fld>
            <a:endParaRPr lang="en-US"/>
          </a:p>
        </p:txBody>
      </p:sp>
    </p:spTree>
    <p:extLst>
      <p:ext uri="{BB962C8B-B14F-4D97-AF65-F5344CB8AC3E}">
        <p14:creationId xmlns:p14="http://schemas.microsoft.com/office/powerpoint/2010/main" val="3044068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Classes, Modules</a:t>
            </a:r>
          </a:p>
        </p:txBody>
      </p:sp>
      <p:sp>
        <p:nvSpPr>
          <p:cNvPr id="4" name="Slide Number Placeholder 3"/>
          <p:cNvSpPr>
            <a:spLocks noGrp="1"/>
          </p:cNvSpPr>
          <p:nvPr>
            <p:ph type="sldNum" sz="quarter" idx="5"/>
          </p:nvPr>
        </p:nvSpPr>
        <p:spPr/>
        <p:txBody>
          <a:bodyPr/>
          <a:lstStyle/>
          <a:p>
            <a:fld id="{79B2FD07-B91F-4248-B0EC-A7F733A4E719}" type="slidenum">
              <a:t>13</a:t>
            </a:fld>
            <a:endParaRPr lang="en-US"/>
          </a:p>
        </p:txBody>
      </p:sp>
    </p:spTree>
    <p:extLst>
      <p:ext uri="{BB962C8B-B14F-4D97-AF65-F5344CB8AC3E}">
        <p14:creationId xmlns:p14="http://schemas.microsoft.com/office/powerpoint/2010/main" val="242757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ES6 introduced a class syntax as syntactic sugar over JavaScript's existing prototype-based inheritance. The class keyword allows developers to define constructor functions and methods in a more intuitive and structured way. For example, class Person { constructor(name) { this.name = name; } greet() { return `Hello, ${this.name}`; } } defines a simple class with a constructor and a method. Classes support inheritance using the extends keyword, enabling the creation of subclasses. This feature makes object-oriented programming in JavaScript more accessible and aligns the language with class-based paradigms found in other programming languages.</a:t>
            </a:r>
          </a:p>
        </p:txBody>
      </p:sp>
      <p:sp>
        <p:nvSpPr>
          <p:cNvPr id="4" name="Slide Number Placeholder 3"/>
          <p:cNvSpPr>
            <a:spLocks noGrp="1"/>
          </p:cNvSpPr>
          <p:nvPr>
            <p:ph type="sldNum" sz="quarter" idx="5"/>
          </p:nvPr>
        </p:nvSpPr>
        <p:spPr/>
        <p:txBody>
          <a:bodyPr/>
          <a:lstStyle/>
          <a:p>
            <a:fld id="{79B2FD07-B91F-4248-B0EC-A7F733A4E719}" type="slidenum">
              <a:t>14</a:t>
            </a:fld>
            <a:endParaRPr lang="en-US"/>
          </a:p>
        </p:txBody>
      </p:sp>
    </p:spTree>
    <p:extLst>
      <p:ext uri="{BB962C8B-B14F-4D97-AF65-F5344CB8AC3E}">
        <p14:creationId xmlns:p14="http://schemas.microsoft.com/office/powerpoint/2010/main" val="6320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Modules in ES6 allow developers to split code into reusable pieces and manage dependencies more effectively. Using the export and import keywords, you can define and use modules across different files. For example, export default MyClass; allows a class to be exported, and import MyClass from './myclass'; imports it into another file. This modular approach promotes better code organization, maintainability, and reusability. Modules are essential for building scalable applications and are supported natively in modern browsers and JavaScript environments. They also enable the use of tools like Webpack and Babel for bundling and transpiling code.</a:t>
            </a:r>
          </a:p>
        </p:txBody>
      </p:sp>
      <p:sp>
        <p:nvSpPr>
          <p:cNvPr id="4" name="Slide Number Placeholder 3"/>
          <p:cNvSpPr>
            <a:spLocks noGrp="1"/>
          </p:cNvSpPr>
          <p:nvPr>
            <p:ph type="sldNum" sz="quarter" idx="5"/>
          </p:nvPr>
        </p:nvSpPr>
        <p:spPr/>
        <p:txBody>
          <a:bodyPr/>
          <a:lstStyle/>
          <a:p>
            <a:fld id="{79B2FD07-B91F-4248-B0EC-A7F733A4E719}" type="slidenum">
              <a:t>15</a:t>
            </a:fld>
            <a:endParaRPr lang="en-US"/>
          </a:p>
        </p:txBody>
      </p:sp>
    </p:spTree>
    <p:extLst>
      <p:ext uri="{BB962C8B-B14F-4D97-AF65-F5344CB8AC3E}">
        <p14:creationId xmlns:p14="http://schemas.microsoft.com/office/powerpoint/2010/main" val="310404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ES6</a:t>
            </a:r>
          </a:p>
        </p:txBody>
      </p:sp>
      <p:sp>
        <p:nvSpPr>
          <p:cNvPr id="4" name="Slide Number Placeholder 3"/>
          <p:cNvSpPr>
            <a:spLocks noGrp="1"/>
          </p:cNvSpPr>
          <p:nvPr>
            <p:ph type="sldNum" sz="quarter" idx="5"/>
          </p:nvPr>
        </p:nvSpPr>
        <p:spPr/>
        <p:txBody>
          <a:bodyPr/>
          <a:lstStyle/>
          <a:p>
            <a:fld id="{79B2FD07-B91F-4248-B0EC-A7F733A4E719}" type="slidenum">
              <a:t>2</a:t>
            </a:fld>
            <a:endParaRPr lang="en-US"/>
          </a:p>
        </p:txBody>
      </p:sp>
    </p:spTree>
    <p:extLst>
      <p:ext uri="{BB962C8B-B14F-4D97-AF65-F5344CB8AC3E}">
        <p14:creationId xmlns:p14="http://schemas.microsoft.com/office/powerpoint/2010/main" val="51767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ES6, also known as ECMAScript 2015, is a significant update to the JavaScript language that introduced a wide range of new features aimed at making the language more powerful, readable, and maintainable. These enhancements include new syntax for variable declarations, functions, and classes, as well as improved support for modular programming and asynchronous operations. The introduction of ES6 marked a turning point in JavaScript development, enabling developers to write cleaner and more efficient code. It also laid the foundation for modern JavaScript frameworks and libraries, making it essential for developers to understand and utilize these features in their projects.</a:t>
            </a:r>
          </a:p>
        </p:txBody>
      </p:sp>
      <p:sp>
        <p:nvSpPr>
          <p:cNvPr id="4" name="Slide Number Placeholder 3"/>
          <p:cNvSpPr>
            <a:spLocks noGrp="1"/>
          </p:cNvSpPr>
          <p:nvPr>
            <p:ph type="sldNum" sz="quarter" idx="5"/>
          </p:nvPr>
        </p:nvSpPr>
        <p:spPr/>
        <p:txBody>
          <a:bodyPr/>
          <a:lstStyle/>
          <a:p>
            <a:fld id="{79B2FD07-B91F-4248-B0EC-A7F733A4E719}" type="slidenum">
              <a:t>3</a:t>
            </a:fld>
            <a:endParaRPr lang="en-US"/>
          </a:p>
        </p:txBody>
      </p:sp>
    </p:spTree>
    <p:extLst>
      <p:ext uri="{BB962C8B-B14F-4D97-AF65-F5344CB8AC3E}">
        <p14:creationId xmlns:p14="http://schemas.microsoft.com/office/powerpoint/2010/main" val="1088671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and const</a:t>
            </a:r>
          </a:p>
        </p:txBody>
      </p:sp>
      <p:sp>
        <p:nvSpPr>
          <p:cNvPr id="4" name="Slide Number Placeholder 3"/>
          <p:cNvSpPr>
            <a:spLocks noGrp="1"/>
          </p:cNvSpPr>
          <p:nvPr>
            <p:ph type="sldNum" sz="quarter" idx="5"/>
          </p:nvPr>
        </p:nvSpPr>
        <p:spPr/>
        <p:txBody>
          <a:bodyPr/>
          <a:lstStyle/>
          <a:p>
            <a:fld id="{79B2FD07-B91F-4248-B0EC-A7F733A4E719}" type="slidenum">
              <a:t>4</a:t>
            </a:fld>
            <a:endParaRPr lang="en-US"/>
          </a:p>
        </p:txBody>
      </p:sp>
    </p:spTree>
    <p:extLst>
      <p:ext uri="{BB962C8B-B14F-4D97-AF65-F5344CB8AC3E}">
        <p14:creationId xmlns:p14="http://schemas.microsoft.com/office/powerpoint/2010/main" val="380188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ES6 introduced two new ways to declare variables: let and const. The let keyword allows for block-scoped variable declarations, which means the variable is only accessible within the block it is defined. This is a significant improvement over var, which is function-scoped and can lead to unexpected behavior. The const keyword is used to declare constants, which are also block-scoped but cannot be reassigned after their initial assignment. These new declarations help prevent bugs and make the code more predictable and easier to understand. Developers are encouraged to use const by default and only use let when reassignment is necessary.</a:t>
            </a:r>
          </a:p>
        </p:txBody>
      </p:sp>
      <p:sp>
        <p:nvSpPr>
          <p:cNvPr id="4" name="Slide Number Placeholder 3"/>
          <p:cNvSpPr>
            <a:spLocks noGrp="1"/>
          </p:cNvSpPr>
          <p:nvPr>
            <p:ph type="sldNum" sz="quarter" idx="5"/>
          </p:nvPr>
        </p:nvSpPr>
        <p:spPr/>
        <p:txBody>
          <a:bodyPr/>
          <a:lstStyle/>
          <a:p>
            <a:fld id="{79B2FD07-B91F-4248-B0EC-A7F733A4E719}" type="slidenum">
              <a:t>5</a:t>
            </a:fld>
            <a:endParaRPr lang="en-US"/>
          </a:p>
        </p:txBody>
      </p:sp>
    </p:spTree>
    <p:extLst>
      <p:ext uri="{BB962C8B-B14F-4D97-AF65-F5344CB8AC3E}">
        <p14:creationId xmlns:p14="http://schemas.microsoft.com/office/powerpoint/2010/main" val="45928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Arrow Functions, Template Literals</a:t>
            </a:r>
          </a:p>
        </p:txBody>
      </p:sp>
      <p:sp>
        <p:nvSpPr>
          <p:cNvPr id="4" name="Slide Number Placeholder 3"/>
          <p:cNvSpPr>
            <a:spLocks noGrp="1"/>
          </p:cNvSpPr>
          <p:nvPr>
            <p:ph type="sldNum" sz="quarter" idx="5"/>
          </p:nvPr>
        </p:nvSpPr>
        <p:spPr/>
        <p:txBody>
          <a:bodyPr/>
          <a:lstStyle/>
          <a:p>
            <a:fld id="{79B2FD07-B91F-4248-B0EC-A7F733A4E719}" type="slidenum">
              <a:t>6</a:t>
            </a:fld>
            <a:endParaRPr lang="en-US"/>
          </a:p>
        </p:txBody>
      </p:sp>
    </p:spTree>
    <p:extLst>
      <p:ext uri="{BB962C8B-B14F-4D97-AF65-F5344CB8AC3E}">
        <p14:creationId xmlns:p14="http://schemas.microsoft.com/office/powerpoint/2010/main" val="425345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Arrow functions provide a concise syntax for writing functions in JavaScript. They are especially useful for writing short functions and callbacks. An arrow function is defined using the =&gt; syntax, which reduces the amount of boilerplate code. For example, a traditional function like function add(a, b) { return a + b; } can be rewritten as const add = (a, b) =&gt; a + b;. Arrow functions also have lexical scoping for the this keyword, meaning they inherit the this value from their enclosing context. This behavior is particularly beneficial when working with asynchronous code or within class methods, where maintaining the correct context is crucial.</a:t>
            </a:r>
          </a:p>
        </p:txBody>
      </p:sp>
      <p:sp>
        <p:nvSpPr>
          <p:cNvPr id="4" name="Slide Number Placeholder 3"/>
          <p:cNvSpPr>
            <a:spLocks noGrp="1"/>
          </p:cNvSpPr>
          <p:nvPr>
            <p:ph type="sldNum" sz="quarter" idx="5"/>
          </p:nvPr>
        </p:nvSpPr>
        <p:spPr/>
        <p:txBody>
          <a:bodyPr/>
          <a:lstStyle/>
          <a:p>
            <a:fld id="{79B2FD07-B91F-4248-B0EC-A7F733A4E719}" type="slidenum">
              <a:t>7</a:t>
            </a:fld>
            <a:endParaRPr lang="en-US"/>
          </a:p>
        </p:txBody>
      </p:sp>
    </p:spTree>
    <p:extLst>
      <p:ext uri="{BB962C8B-B14F-4D97-AF65-F5344CB8AC3E}">
        <p14:creationId xmlns:p14="http://schemas.microsoft.com/office/powerpoint/2010/main" val="343182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Template literals are a new way to work with strings in JavaScript. They use backticks (`) instead of single or double quotes and allow for embedded expressions using the ${expression} syntax. This feature makes it easier to create complex strings and perform string interpolation without the need for cumbersome concatenation. For example, instead of writing 'Hello, ' + name + '!', you can write `Hello, ${name}!`. Template literals also support multi-line strings, which improves readability and reduces the need for escape characters. This feature is widely used in modern JavaScript applications for generating dynamic content and constructing HTML templates.</a:t>
            </a:r>
          </a:p>
        </p:txBody>
      </p:sp>
      <p:sp>
        <p:nvSpPr>
          <p:cNvPr id="4" name="Slide Number Placeholder 3"/>
          <p:cNvSpPr>
            <a:spLocks noGrp="1"/>
          </p:cNvSpPr>
          <p:nvPr>
            <p:ph type="sldNum" sz="quarter" idx="5"/>
          </p:nvPr>
        </p:nvSpPr>
        <p:spPr/>
        <p:txBody>
          <a:bodyPr/>
          <a:lstStyle/>
          <a:p>
            <a:fld id="{79B2FD07-B91F-4248-B0EC-A7F733A4E719}" type="slidenum">
              <a:t>8</a:t>
            </a:fld>
            <a:endParaRPr lang="en-US"/>
          </a:p>
        </p:txBody>
      </p:sp>
    </p:spTree>
    <p:extLst>
      <p:ext uri="{BB962C8B-B14F-4D97-AF65-F5344CB8AC3E}">
        <p14:creationId xmlns:p14="http://schemas.microsoft.com/office/powerpoint/2010/main" val="289827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Destructuring, Default Parameters</a:t>
            </a:r>
          </a:p>
        </p:txBody>
      </p:sp>
      <p:sp>
        <p:nvSpPr>
          <p:cNvPr id="4" name="Slide Number Placeholder 3"/>
          <p:cNvSpPr>
            <a:spLocks noGrp="1"/>
          </p:cNvSpPr>
          <p:nvPr>
            <p:ph type="sldNum" sz="quarter" idx="5"/>
          </p:nvPr>
        </p:nvSpPr>
        <p:spPr/>
        <p:txBody>
          <a:bodyPr/>
          <a:lstStyle/>
          <a:p>
            <a:fld id="{79B2FD07-B91F-4248-B0EC-A7F733A4E719}" type="slidenum">
              <a:t>9</a:t>
            </a:fld>
            <a:endParaRPr lang="en-US"/>
          </a:p>
        </p:txBody>
      </p:sp>
    </p:spTree>
    <p:extLst>
      <p:ext uri="{BB962C8B-B14F-4D97-AF65-F5344CB8AC3E}">
        <p14:creationId xmlns:p14="http://schemas.microsoft.com/office/powerpoint/2010/main" val="56520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0302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p:txBody>
          <a:bodyPr/>
          <a:lstStyle>
            <a:lvl1pPr>
              <a:defRPr>
                <a:effectLst>
                  <a:outerShdw blurRad="38100" dist="38100" dir="2700000" algn="tl">
                    <a:srgbClr val="000000">
                      <a:alpha val="43137"/>
                    </a:srgbClr>
                  </a:outerShdw>
                </a:effectLst>
              </a:defRPr>
            </a:lvl1pPr>
          </a:lstStyle>
          <a:p>
            <a:r>
              <a:rPr lang="en-US" dirty="0"/>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79767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8499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12317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73752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034731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467922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Sunday, August 31,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365970915"/>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Sunday, August 31,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407903293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767969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43766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466713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1486336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0319256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1359366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730406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868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97783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4240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79374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7026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40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760933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93810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85517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613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79399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224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409763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6127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20307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432807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17170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199880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032667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1891439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947165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53807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2251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43643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21365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780240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512187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313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948178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43122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611771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36942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August 31,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606426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3716271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Sunday, August 31,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842735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Sunday, August 31,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3066552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Sunday, August 31,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9939715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p:spPr>
        <p:txBody>
          <a:bodyPr/>
          <a:lstStyle/>
          <a:p>
            <a:r>
              <a:rPr lang="en-US" dirty="0"/>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568519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04689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0615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396599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3931393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399008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5187843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361093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935428"/>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59179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149037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800342"/>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3023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229307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Sunday, August 31,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01119"/>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53322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Sunday, August 31,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3339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Sunday, August 31,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23680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1648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3284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187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August 31,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56652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315985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Sunday, August 31, 2025</a:t>
            </a:fld>
            <a:endParaRPr lang="en-US" dirty="0"/>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359577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125576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Sunday, August 31,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265123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Sunday, August 31,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98175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Sunday, August 31, 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8575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Sunday, August 31, 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969681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Sunday, August 31, 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500884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Sunday, August 31, 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200279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Sunday, August 31, 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30799889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7937219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01119455"/>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8/31/2025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316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Sunday, August 31,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13709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8/31/2025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72186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8/31/2025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1533094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fld id="{D13647E4-A40C-47B0-8F60-493CEFCF7B87}" type="datetime2">
              <a:rPr lang="en-US" smtClean="0"/>
              <a:pPr/>
              <a:t>Sunday, August 31, 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5400000">
            <a:off x="-1581912" y="1682496"/>
            <a:ext cx="3557016" cy="36576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3300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105-FAC0-3782-6B9D-A036EA677A58}"/>
              </a:ext>
            </a:extLst>
          </p:cNvPr>
          <p:cNvSpPr>
            <a:spLocks noGrp="1"/>
          </p:cNvSpPr>
          <p:nvPr>
            <p:ph type="ctrTitle"/>
          </p:nvPr>
        </p:nvSpPr>
        <p:spPr>
          <a:xfrm>
            <a:off x="612648" y="850392"/>
            <a:ext cx="2935224" cy="3035808"/>
          </a:xfrm>
        </p:spPr>
        <p:txBody>
          <a:bodyPr anchor="t">
            <a:normAutofit/>
          </a:bodyPr>
          <a:lstStyle/>
          <a:p>
            <a:r>
              <a:rPr lang="en-US" sz="2200"/>
              <a:t>JavaScript ES6 Features</a:t>
            </a:r>
          </a:p>
        </p:txBody>
      </p:sp>
      <p:sp>
        <p:nvSpPr>
          <p:cNvPr id="3" name="Subtitle 2">
            <a:extLst>
              <a:ext uri="{FF2B5EF4-FFF2-40B4-BE49-F238E27FC236}">
                <a16:creationId xmlns:a16="http://schemas.microsoft.com/office/drawing/2014/main" id="{04240820-9112-3B52-FCC8-AD341FB99E29}"/>
              </a:ext>
            </a:extLst>
          </p:cNvPr>
          <p:cNvSpPr>
            <a:spLocks noGrp="1"/>
          </p:cNvSpPr>
          <p:nvPr>
            <p:ph type="subTitle" idx="1"/>
          </p:nvPr>
        </p:nvSpPr>
        <p:spPr>
          <a:xfrm>
            <a:off x="612648" y="5001768"/>
            <a:ext cx="2926080" cy="1490472"/>
          </a:xfrm>
        </p:spPr>
        <p:txBody>
          <a:bodyPr anchor="ctr">
            <a:normAutofit/>
          </a:bodyPr>
          <a:lstStyle/>
          <a:p>
            <a:r>
              <a:rPr lang="en-US"/>
              <a:t>Modern enhancements transforming web development</a:t>
            </a:r>
          </a:p>
        </p:txBody>
      </p:sp>
      <p:sp>
        <p:nvSpPr>
          <p:cNvPr id="6" name="Slide Number Placeholder 5">
            <a:extLst>
              <a:ext uri="{FF2B5EF4-FFF2-40B4-BE49-F238E27FC236}">
                <a16:creationId xmlns:a16="http://schemas.microsoft.com/office/drawing/2014/main" id="{3FAC3815-0224-9A3F-F329-1D8EEB499E3F}"/>
              </a:ext>
            </a:extLst>
          </p:cNvPr>
          <p:cNvSpPr>
            <a:spLocks noGrp="1"/>
          </p:cNvSpPr>
          <p:nvPr>
            <p:ph type="sldNum" sz="quarter" idx="12"/>
          </p:nvPr>
        </p:nvSpPr>
        <p:spPr>
          <a:xfrm>
            <a:off x="3461004" y="6455664"/>
            <a:ext cx="548640" cy="365760"/>
          </a:xfrm>
        </p:spPr>
        <p:txBody>
          <a:bodyPr anchor="ctr">
            <a:normAutofit/>
          </a:bodyPr>
          <a:lstStyle/>
          <a:p>
            <a:pPr>
              <a:spcAft>
                <a:spcPts val="600"/>
              </a:spcAft>
            </a:pPr>
            <a:fld id="{CC057153-B650-4DEB-B370-79DDCFDCE934}" type="slidenum">
              <a:rPr lang="en-US" smtClean="0"/>
              <a:pPr>
                <a:spcAft>
                  <a:spcPts val="600"/>
                </a:spcAft>
              </a:pPr>
              <a:t>1</a:t>
            </a:fld>
            <a:endParaRPr lang="en-US"/>
          </a:p>
        </p:txBody>
      </p:sp>
      <p:pic>
        <p:nvPicPr>
          <p:cNvPr id="7" name="Picture 6" descr="Program coding on a computer screen">
            <a:extLst>
              <a:ext uri="{FF2B5EF4-FFF2-40B4-BE49-F238E27FC236}">
                <a16:creationId xmlns:a16="http://schemas.microsoft.com/office/drawing/2014/main" id="{CB430CA2-C6D2-4163-9796-D2C5AFBBB763}"/>
              </a:ext>
            </a:extLst>
          </p:cNvPr>
          <p:cNvPicPr>
            <a:picLocks noChangeAspect="1"/>
          </p:cNvPicPr>
          <p:nvPr/>
        </p:nvPicPr>
        <p:blipFill>
          <a:blip r:embed="rId3"/>
          <a:stretch>
            <a:fillRect/>
          </a:stretch>
        </p:blipFill>
        <p:spPr>
          <a:xfrm>
            <a:off x="4076700" y="850392"/>
            <a:ext cx="8115300" cy="5416964"/>
          </a:xfrm>
          <a:prstGeom prst="rect">
            <a:avLst/>
          </a:prstGeom>
          <a:noFill/>
        </p:spPr>
      </p:pic>
    </p:spTree>
    <p:extLst>
      <p:ext uri="{BB962C8B-B14F-4D97-AF65-F5344CB8AC3E}">
        <p14:creationId xmlns:p14="http://schemas.microsoft.com/office/powerpoint/2010/main" val="410358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5CE6-C476-07DC-A388-24DBD2985D7D}"/>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Destructuring</a:t>
            </a:r>
          </a:p>
        </p:txBody>
      </p:sp>
      <p:sp>
        <p:nvSpPr>
          <p:cNvPr id="8" name="TextBox 7">
            <a:extLst>
              <a:ext uri="{FF2B5EF4-FFF2-40B4-BE49-F238E27FC236}">
                <a16:creationId xmlns:a16="http://schemas.microsoft.com/office/drawing/2014/main" id="{1DFDA4B1-63B2-433B-B54F-09333E5FC86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000" b="1"/>
              <a:t>Array Destructuring</a:t>
            </a:r>
          </a:p>
          <a:p>
            <a:pPr marL="0" lvl="1" indent="0">
              <a:lnSpc>
                <a:spcPct val="90000"/>
              </a:lnSpc>
              <a:spcBef>
                <a:spcPts val="1000"/>
              </a:spcBef>
              <a:spcAft>
                <a:spcPts val="600"/>
              </a:spcAft>
              <a:buNone/>
            </a:pPr>
            <a:r>
              <a:rPr lang="en-US" sz="1000"/>
              <a:t>Destructuring arrays allows direct assignment of values from an array to variables using concise syntax.</a:t>
            </a:r>
          </a:p>
          <a:p>
            <a:pPr marL="0" indent="0">
              <a:lnSpc>
                <a:spcPct val="90000"/>
              </a:lnSpc>
              <a:spcBef>
                <a:spcPts val="2500"/>
              </a:spcBef>
              <a:spcAft>
                <a:spcPts val="600"/>
              </a:spcAft>
              <a:buNone/>
            </a:pPr>
            <a:r>
              <a:rPr lang="en-US" sz="1000" b="1"/>
              <a:t>Object Destructuring</a:t>
            </a:r>
          </a:p>
          <a:p>
            <a:pPr marL="0" lvl="1" indent="0">
              <a:lnSpc>
                <a:spcPct val="90000"/>
              </a:lnSpc>
              <a:spcBef>
                <a:spcPts val="1000"/>
              </a:spcBef>
              <a:spcAft>
                <a:spcPts val="600"/>
              </a:spcAft>
              <a:buNone/>
            </a:pPr>
            <a:r>
              <a:rPr lang="en-US" sz="1000"/>
              <a:t>Object destructuring extracts properties from objects into variables, improving code readability and access.</a:t>
            </a:r>
          </a:p>
          <a:p>
            <a:pPr marL="0" indent="0">
              <a:lnSpc>
                <a:spcPct val="90000"/>
              </a:lnSpc>
              <a:spcBef>
                <a:spcPts val="2500"/>
              </a:spcBef>
              <a:spcAft>
                <a:spcPts val="600"/>
              </a:spcAft>
              <a:buNone/>
            </a:pPr>
            <a:r>
              <a:rPr lang="en-US" sz="1000" b="1"/>
              <a:t>Function Parameter Destructuring</a:t>
            </a:r>
          </a:p>
          <a:p>
            <a:pPr marL="0" lvl="1" indent="0">
              <a:lnSpc>
                <a:spcPct val="90000"/>
              </a:lnSpc>
              <a:spcBef>
                <a:spcPts val="1000"/>
              </a:spcBef>
              <a:spcAft>
                <a:spcPts val="600"/>
              </a:spcAft>
              <a:buNone/>
            </a:pPr>
            <a:r>
              <a:rPr lang="en-US" sz="1000"/>
              <a:t>Destructuring directly in function parameters simplifies handling complex objects passed as arguments.</a:t>
            </a:r>
          </a:p>
        </p:txBody>
      </p:sp>
      <p:sp>
        <p:nvSpPr>
          <p:cNvPr id="5" name="Footer Placeholder 4">
            <a:extLst>
              <a:ext uri="{FF2B5EF4-FFF2-40B4-BE49-F238E27FC236}">
                <a16:creationId xmlns:a16="http://schemas.microsoft.com/office/drawing/2014/main" id="{62CFE49B-7DEB-C978-C696-144D723FA399}"/>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EB224634-0A8F-6DDA-7384-1E2A3A03198B}"/>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10</a:t>
            </a:fld>
            <a:endParaRPr lang="en-US"/>
          </a:p>
        </p:txBody>
      </p:sp>
      <p:pic>
        <p:nvPicPr>
          <p:cNvPr id="7" name="Content Placeholder 6" descr="101010 data lines to infinity">
            <a:extLst>
              <a:ext uri="{FF2B5EF4-FFF2-40B4-BE49-F238E27FC236}">
                <a16:creationId xmlns:a16="http://schemas.microsoft.com/office/drawing/2014/main" id="{2FC2A18E-3EDA-421D-8EA8-E621278C994D}"/>
              </a:ext>
            </a:extLst>
          </p:cNvPr>
          <p:cNvPicPr>
            <a:picLocks noGrp="1" noChangeAspect="1"/>
          </p:cNvPicPr>
          <p:nvPr>
            <p:ph type="pic" sz="quarter" idx="18"/>
          </p:nvPr>
        </p:nvPicPr>
        <p:blipFill>
          <a:blip r:embed="rId3"/>
          <a:srcRect l="12836" r="8550"/>
          <a:stretch>
            <a:fillRect/>
          </a:stretch>
        </p:blipFill>
        <p:spPr>
          <a:xfrm>
            <a:off x="20" y="-1"/>
            <a:ext cx="7783979" cy="6411311"/>
          </a:xfrm>
          <a:prstGeom prst="rect">
            <a:avLst/>
          </a:prstGeom>
          <a:noFill/>
        </p:spPr>
      </p:pic>
    </p:spTree>
    <p:extLst>
      <p:ext uri="{BB962C8B-B14F-4D97-AF65-F5344CB8AC3E}">
        <p14:creationId xmlns:p14="http://schemas.microsoft.com/office/powerpoint/2010/main" val="3262444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omputer script on a screen">
            <a:extLst>
              <a:ext uri="{FF2B5EF4-FFF2-40B4-BE49-F238E27FC236}">
                <a16:creationId xmlns:a16="http://schemas.microsoft.com/office/drawing/2014/main" id="{22DD9A35-D52F-4D67-B1C9-9D0F94AFA64F}"/>
              </a:ext>
            </a:extLst>
          </p:cNvPr>
          <p:cNvPicPr>
            <a:picLocks noGrp="1" noChangeAspect="1"/>
          </p:cNvPicPr>
          <p:nvPr>
            <p:ph type="pic" sz="quarter" idx="13"/>
          </p:nvPr>
        </p:nvPicPr>
        <p:blipFill>
          <a:blip r:embed="rId3"/>
          <a:srcRect r="26181" b="-1"/>
          <a:stretch>
            <a:fillRect/>
          </a:stretch>
        </p:blipFill>
        <p:spPr>
          <a:xfrm>
            <a:off x="20" y="10"/>
            <a:ext cx="7584124" cy="6857990"/>
          </a:xfrm>
          <a:prstGeom prst="rect">
            <a:avLst/>
          </a:prstGeom>
          <a:noFill/>
        </p:spPr>
      </p:pic>
      <p:sp>
        <p:nvSpPr>
          <p:cNvPr id="2" name="Title 1">
            <a:extLst>
              <a:ext uri="{FF2B5EF4-FFF2-40B4-BE49-F238E27FC236}">
                <a16:creationId xmlns:a16="http://schemas.microsoft.com/office/drawing/2014/main" id="{831AB52B-219F-18FA-AC39-A22BF799FCDC}"/>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Default Parameters</a:t>
            </a:r>
          </a:p>
        </p:txBody>
      </p:sp>
      <p:sp>
        <p:nvSpPr>
          <p:cNvPr id="8" name="TextBox 7">
            <a:extLst>
              <a:ext uri="{FF2B5EF4-FFF2-40B4-BE49-F238E27FC236}">
                <a16:creationId xmlns:a16="http://schemas.microsoft.com/office/drawing/2014/main" id="{A6BF79E0-753D-465A-8293-C942095F730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400" b="1"/>
              <a:t>Purpose of Default Parameters</a:t>
            </a:r>
          </a:p>
          <a:p>
            <a:pPr marL="0" lvl="1" indent="0">
              <a:spcBef>
                <a:spcPts val="1000"/>
              </a:spcBef>
              <a:spcAft>
                <a:spcPts val="600"/>
              </a:spcAft>
              <a:buNone/>
            </a:pPr>
            <a:r>
              <a:rPr lang="en-US" sz="1400"/>
              <a:t>Default parameters provide fallback values when arguments are missing or undefined in function calls.</a:t>
            </a:r>
          </a:p>
          <a:p>
            <a:pPr marL="0" indent="0">
              <a:spcBef>
                <a:spcPts val="2500"/>
              </a:spcBef>
              <a:spcAft>
                <a:spcPts val="600"/>
              </a:spcAft>
              <a:buNone/>
            </a:pPr>
            <a:r>
              <a:rPr lang="en-US" sz="1400" b="1"/>
              <a:t>Code Simplification</a:t>
            </a:r>
          </a:p>
          <a:p>
            <a:pPr marL="0" lvl="1" indent="0">
              <a:spcBef>
                <a:spcPts val="1000"/>
              </a:spcBef>
              <a:spcAft>
                <a:spcPts val="600"/>
              </a:spcAft>
              <a:buNone/>
            </a:pPr>
            <a:r>
              <a:rPr lang="en-US" sz="1400"/>
              <a:t>Using default parameters reduces the need for extra checks and fallback logic inside functions.</a:t>
            </a:r>
          </a:p>
          <a:p>
            <a:pPr marL="0" indent="0">
              <a:spcBef>
                <a:spcPts val="2500"/>
              </a:spcBef>
              <a:spcAft>
                <a:spcPts val="600"/>
              </a:spcAft>
              <a:buNone/>
            </a:pPr>
            <a:r>
              <a:rPr lang="en-US" sz="1400" b="1"/>
              <a:t>Improved Code Robustness</a:t>
            </a:r>
          </a:p>
          <a:p>
            <a:pPr marL="0" lvl="1" indent="0">
              <a:spcBef>
                <a:spcPts val="1000"/>
              </a:spcBef>
              <a:spcAft>
                <a:spcPts val="600"/>
              </a:spcAft>
              <a:buNone/>
            </a:pPr>
            <a:r>
              <a:rPr lang="en-US" sz="1400"/>
              <a:t>Default parameters make functions more reliable and easier to maintain by ensuring valid inputs.</a:t>
            </a:r>
          </a:p>
        </p:txBody>
      </p:sp>
      <p:sp>
        <p:nvSpPr>
          <p:cNvPr id="6" name="Slide Number Placeholder 5">
            <a:extLst>
              <a:ext uri="{FF2B5EF4-FFF2-40B4-BE49-F238E27FC236}">
                <a16:creationId xmlns:a16="http://schemas.microsoft.com/office/drawing/2014/main" id="{D497F04E-6292-1FFA-CB09-ED8990E44814}"/>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spTree>
    <p:extLst>
      <p:ext uri="{BB962C8B-B14F-4D97-AF65-F5344CB8AC3E}">
        <p14:creationId xmlns:p14="http://schemas.microsoft.com/office/powerpoint/2010/main" val="3160481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6C19-D5E0-8CCC-DA9C-DAE3A41FDC07}"/>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Rest and Spread Operators</a:t>
            </a:r>
          </a:p>
        </p:txBody>
      </p:sp>
      <p:sp>
        <p:nvSpPr>
          <p:cNvPr id="8" name="TextBox 7">
            <a:extLst>
              <a:ext uri="{FF2B5EF4-FFF2-40B4-BE49-F238E27FC236}">
                <a16:creationId xmlns:a16="http://schemas.microsoft.com/office/drawing/2014/main" id="{950148EA-5286-4A90-B023-8DBF7E6B04F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000" b="1"/>
              <a:t>Rest Operator Functionality</a:t>
            </a:r>
          </a:p>
          <a:p>
            <a:pPr marL="0" lvl="1" indent="0">
              <a:lnSpc>
                <a:spcPct val="90000"/>
              </a:lnSpc>
              <a:spcBef>
                <a:spcPts val="1000"/>
              </a:spcBef>
              <a:spcAft>
                <a:spcPts val="600"/>
              </a:spcAft>
              <a:buNone/>
            </a:pPr>
            <a:r>
              <a:rPr lang="en-US" sz="1000"/>
              <a:t>The rest operator collects all remaining function arguments into an array for flexible parameter handling.</a:t>
            </a:r>
          </a:p>
          <a:p>
            <a:pPr marL="0" indent="0">
              <a:lnSpc>
                <a:spcPct val="90000"/>
              </a:lnSpc>
              <a:spcBef>
                <a:spcPts val="2500"/>
              </a:spcBef>
              <a:spcAft>
                <a:spcPts val="600"/>
              </a:spcAft>
              <a:buNone/>
            </a:pPr>
            <a:r>
              <a:rPr lang="en-US" sz="1000" b="1"/>
              <a:t>Spread Operator Usage</a:t>
            </a:r>
          </a:p>
          <a:p>
            <a:pPr marL="0" lvl="1" indent="0">
              <a:lnSpc>
                <a:spcPct val="90000"/>
              </a:lnSpc>
              <a:spcBef>
                <a:spcPts val="1000"/>
              </a:spcBef>
              <a:spcAft>
                <a:spcPts val="600"/>
              </a:spcAft>
              <a:buNone/>
            </a:pPr>
            <a:r>
              <a:rPr lang="en-US" sz="1000"/>
              <a:t>The spread operator expands array or object elements for cloning or merging data structures.</a:t>
            </a:r>
          </a:p>
          <a:p>
            <a:pPr marL="0" indent="0">
              <a:lnSpc>
                <a:spcPct val="90000"/>
              </a:lnSpc>
              <a:spcBef>
                <a:spcPts val="2500"/>
              </a:spcBef>
              <a:spcAft>
                <a:spcPts val="600"/>
              </a:spcAft>
              <a:buNone/>
            </a:pPr>
            <a:r>
              <a:rPr lang="en-US" sz="1000" b="1"/>
              <a:t>Simplifying Data Manipulation</a:t>
            </a:r>
          </a:p>
          <a:p>
            <a:pPr marL="0" lvl="1" indent="0">
              <a:lnSpc>
                <a:spcPct val="90000"/>
              </a:lnSpc>
              <a:spcBef>
                <a:spcPts val="1000"/>
              </a:spcBef>
              <a:spcAft>
                <a:spcPts val="600"/>
              </a:spcAft>
              <a:buNone/>
            </a:pPr>
            <a:r>
              <a:rPr lang="en-US" sz="1000"/>
              <a:t>Both operators simplify merging, cloning, and handling variable arguments in modern JavaScript.</a:t>
            </a:r>
          </a:p>
        </p:txBody>
      </p:sp>
      <p:sp>
        <p:nvSpPr>
          <p:cNvPr id="6" name="Slide Number Placeholder 5">
            <a:extLst>
              <a:ext uri="{FF2B5EF4-FFF2-40B4-BE49-F238E27FC236}">
                <a16:creationId xmlns:a16="http://schemas.microsoft.com/office/drawing/2014/main" id="{4F059A12-8584-DFD8-07E0-664DDBA2E5B4}"/>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12</a:t>
            </a:fld>
            <a:endParaRPr lang="en-US"/>
          </a:p>
        </p:txBody>
      </p:sp>
      <p:pic>
        <p:nvPicPr>
          <p:cNvPr id="7" name="Content Placeholder 6" descr="Flag of Spain on a computer binary codes falling from the top and fading away.">
            <a:extLst>
              <a:ext uri="{FF2B5EF4-FFF2-40B4-BE49-F238E27FC236}">
                <a16:creationId xmlns:a16="http://schemas.microsoft.com/office/drawing/2014/main" id="{C7A8E249-6E13-421F-898A-3679BEB00E85}"/>
              </a:ext>
            </a:extLst>
          </p:cNvPr>
          <p:cNvPicPr>
            <a:picLocks noGrp="1" noChangeAspect="1"/>
          </p:cNvPicPr>
          <p:nvPr>
            <p:ph type="pic" sz="quarter" idx="18"/>
          </p:nvPr>
        </p:nvPicPr>
        <p:blipFill>
          <a:blip r:embed="rId3"/>
          <a:srcRect l="8044" r="10913" b="-2"/>
          <a:stretch>
            <a:fillRect/>
          </a:stretch>
        </p:blipFill>
        <p:spPr>
          <a:xfrm>
            <a:off x="20" y="-1"/>
            <a:ext cx="7783979" cy="6411311"/>
          </a:xfrm>
          <a:prstGeom prst="rect">
            <a:avLst/>
          </a:prstGeom>
          <a:noFill/>
        </p:spPr>
      </p:pic>
    </p:spTree>
    <p:extLst>
      <p:ext uri="{BB962C8B-B14F-4D97-AF65-F5344CB8AC3E}">
        <p14:creationId xmlns:p14="http://schemas.microsoft.com/office/powerpoint/2010/main" val="3333877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D043-0B76-DBC8-408C-218D8EA8A8EB}"/>
              </a:ext>
            </a:extLst>
          </p:cNvPr>
          <p:cNvSpPr>
            <a:spLocks noGrp="1"/>
          </p:cNvSpPr>
          <p:nvPr>
            <p:ph type="title"/>
          </p:nvPr>
        </p:nvSpPr>
        <p:spPr>
          <a:xfrm>
            <a:off x="4837176" y="3419856"/>
            <a:ext cx="6574536" cy="2724912"/>
          </a:xfrm>
        </p:spPr>
        <p:txBody>
          <a:bodyPr anchor="b">
            <a:normAutofit/>
          </a:bodyPr>
          <a:lstStyle/>
          <a:p>
            <a:pPr>
              <a:lnSpc>
                <a:spcPct val="100000"/>
              </a:lnSpc>
            </a:pPr>
            <a:r>
              <a:rPr lang="en-US" sz="4100"/>
              <a:t>Object-Oriented and Modular Programming</a:t>
            </a:r>
          </a:p>
        </p:txBody>
      </p:sp>
      <p:sp>
        <p:nvSpPr>
          <p:cNvPr id="11" name="Text Placeholder 2">
            <a:extLst>
              <a:ext uri="{FF2B5EF4-FFF2-40B4-BE49-F238E27FC236}">
                <a16:creationId xmlns:a16="http://schemas.microsoft.com/office/drawing/2014/main" id="{64A8DB2C-3847-58F0-3451-F17528DA643D}"/>
              </a:ext>
            </a:extLst>
          </p:cNvPr>
          <p:cNvSpPr>
            <a:spLocks noGrp="1"/>
          </p:cNvSpPr>
          <p:nvPr>
            <p:ph type="body" idx="1"/>
          </p:nvPr>
        </p:nvSpPr>
        <p:spPr>
          <a:xfrm>
            <a:off x="4837176" y="448056"/>
            <a:ext cx="6784848" cy="1389888"/>
          </a:xfrm>
        </p:spPr>
        <p:txBody>
          <a:bodyPr/>
          <a:lstStyle/>
          <a:p>
            <a:endParaRPr lang="en-US"/>
          </a:p>
        </p:txBody>
      </p:sp>
      <p:sp>
        <p:nvSpPr>
          <p:cNvPr id="6" name="Slide Number Placeholder 5">
            <a:extLst>
              <a:ext uri="{FF2B5EF4-FFF2-40B4-BE49-F238E27FC236}">
                <a16:creationId xmlns:a16="http://schemas.microsoft.com/office/drawing/2014/main" id="{B02899B6-FE41-9952-0396-364DEC52BA7D}"/>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13</a:t>
            </a:fld>
            <a:endParaRPr lang="en-US"/>
          </a:p>
        </p:txBody>
      </p:sp>
    </p:spTree>
    <p:extLst>
      <p:ext uri="{BB962C8B-B14F-4D97-AF65-F5344CB8AC3E}">
        <p14:creationId xmlns:p14="http://schemas.microsoft.com/office/powerpoint/2010/main" val="458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89E0-BD03-B853-E994-7A3A1B72E77B}"/>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Classes</a:t>
            </a:r>
          </a:p>
        </p:txBody>
      </p:sp>
      <p:sp>
        <p:nvSpPr>
          <p:cNvPr id="8" name="TextBox 7">
            <a:extLst>
              <a:ext uri="{FF2B5EF4-FFF2-40B4-BE49-F238E27FC236}">
                <a16:creationId xmlns:a16="http://schemas.microsoft.com/office/drawing/2014/main" id="{08AF6EB5-ED60-4BAE-BE17-C32ECFD4AEB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000" b="1"/>
              <a:t>Introduction to Classes</a:t>
            </a:r>
          </a:p>
          <a:p>
            <a:pPr marL="0" lvl="1" indent="0">
              <a:lnSpc>
                <a:spcPct val="90000"/>
              </a:lnSpc>
              <a:spcBef>
                <a:spcPts val="1000"/>
              </a:spcBef>
              <a:spcAft>
                <a:spcPts val="600"/>
              </a:spcAft>
              <a:buNone/>
            </a:pPr>
            <a:r>
              <a:rPr lang="en-US" sz="1000"/>
              <a:t>ES6 class syntax provides a structured way to define constructor functions and methods in JavaScript.</a:t>
            </a:r>
          </a:p>
          <a:p>
            <a:pPr marL="0" indent="0">
              <a:lnSpc>
                <a:spcPct val="90000"/>
              </a:lnSpc>
              <a:spcBef>
                <a:spcPts val="2500"/>
              </a:spcBef>
              <a:spcAft>
                <a:spcPts val="600"/>
              </a:spcAft>
              <a:buNone/>
            </a:pPr>
            <a:r>
              <a:rPr lang="en-US" sz="1000" b="1"/>
              <a:t>Constructor and Methods</a:t>
            </a:r>
          </a:p>
          <a:p>
            <a:pPr marL="0" lvl="1" indent="0">
              <a:lnSpc>
                <a:spcPct val="90000"/>
              </a:lnSpc>
              <a:spcBef>
                <a:spcPts val="1000"/>
              </a:spcBef>
              <a:spcAft>
                <a:spcPts val="600"/>
              </a:spcAft>
              <a:buNone/>
            </a:pPr>
            <a:r>
              <a:rPr lang="en-US" sz="1000"/>
              <a:t>Classes define constructors and methods that encapsulate object properties and behaviors clearly.</a:t>
            </a:r>
          </a:p>
          <a:p>
            <a:pPr marL="0" indent="0">
              <a:lnSpc>
                <a:spcPct val="90000"/>
              </a:lnSpc>
              <a:spcBef>
                <a:spcPts val="2500"/>
              </a:spcBef>
              <a:spcAft>
                <a:spcPts val="600"/>
              </a:spcAft>
              <a:buNone/>
            </a:pPr>
            <a:r>
              <a:rPr lang="en-US" sz="1000" b="1"/>
              <a:t>Inheritance with Extends</a:t>
            </a:r>
          </a:p>
          <a:p>
            <a:pPr marL="0" lvl="1" indent="0">
              <a:lnSpc>
                <a:spcPct val="90000"/>
              </a:lnSpc>
              <a:spcBef>
                <a:spcPts val="1000"/>
              </a:spcBef>
              <a:spcAft>
                <a:spcPts val="600"/>
              </a:spcAft>
              <a:buNone/>
            </a:pPr>
            <a:r>
              <a:rPr lang="en-US" sz="1000"/>
              <a:t>The extends keyword enables subclass creation, supporting inheritance for object-oriented programming.</a:t>
            </a:r>
          </a:p>
        </p:txBody>
      </p:sp>
      <p:sp>
        <p:nvSpPr>
          <p:cNvPr id="6" name="Slide Number Placeholder 5">
            <a:extLst>
              <a:ext uri="{FF2B5EF4-FFF2-40B4-BE49-F238E27FC236}">
                <a16:creationId xmlns:a16="http://schemas.microsoft.com/office/drawing/2014/main" id="{767C3584-735E-E38F-41B0-BC1ABE016585}"/>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14</a:t>
            </a:fld>
            <a:endParaRPr lang="en-US"/>
          </a:p>
        </p:txBody>
      </p:sp>
      <p:pic>
        <p:nvPicPr>
          <p:cNvPr id="7" name="Content Placeholder 6"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2553BF05-A926-4A61-8B03-9B7B682633F2}"/>
              </a:ext>
            </a:extLst>
          </p:cNvPr>
          <p:cNvPicPr>
            <a:picLocks noGrp="1" noChangeAspect="1"/>
          </p:cNvPicPr>
          <p:nvPr>
            <p:ph type="pic" sz="quarter" idx="18"/>
          </p:nvPr>
        </p:nvPicPr>
        <p:blipFill>
          <a:blip r:embed="rId3"/>
          <a:srcRect l="2591" r="16366" b="-2"/>
          <a:stretch>
            <a:fillRect/>
          </a:stretch>
        </p:blipFill>
        <p:spPr>
          <a:xfrm>
            <a:off x="20" y="-1"/>
            <a:ext cx="7783979" cy="6411311"/>
          </a:xfrm>
          <a:prstGeom prst="rect">
            <a:avLst/>
          </a:prstGeom>
          <a:noFill/>
        </p:spPr>
      </p:pic>
    </p:spTree>
    <p:extLst>
      <p:ext uri="{BB962C8B-B14F-4D97-AF65-F5344CB8AC3E}">
        <p14:creationId xmlns:p14="http://schemas.microsoft.com/office/powerpoint/2010/main" val="68341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gital technology concept">
            <a:extLst>
              <a:ext uri="{FF2B5EF4-FFF2-40B4-BE49-F238E27FC236}">
                <a16:creationId xmlns:a16="http://schemas.microsoft.com/office/drawing/2014/main" id="{8B4D1492-780F-4CC1-AD33-C0A6D98E7602}"/>
              </a:ext>
            </a:extLst>
          </p:cNvPr>
          <p:cNvPicPr>
            <a:picLocks noGrp="1" noChangeAspect="1"/>
          </p:cNvPicPr>
          <p:nvPr>
            <p:ph type="pic" sz="quarter" idx="13"/>
          </p:nvPr>
        </p:nvPicPr>
        <p:blipFill>
          <a:blip r:embed="rId3"/>
          <a:srcRect l="2914" r="34881"/>
          <a:stretch>
            <a:fillRect/>
          </a:stretch>
        </p:blipFill>
        <p:spPr>
          <a:xfrm>
            <a:off x="20" y="10"/>
            <a:ext cx="7584124" cy="6857990"/>
          </a:xfrm>
          <a:prstGeom prst="rect">
            <a:avLst/>
          </a:prstGeom>
          <a:noFill/>
        </p:spPr>
      </p:pic>
      <p:sp>
        <p:nvSpPr>
          <p:cNvPr id="2" name="Title 1">
            <a:extLst>
              <a:ext uri="{FF2B5EF4-FFF2-40B4-BE49-F238E27FC236}">
                <a16:creationId xmlns:a16="http://schemas.microsoft.com/office/drawing/2014/main" id="{EB0A686A-14B3-4F3F-F533-E3F57DBC4B02}"/>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Modules</a:t>
            </a:r>
          </a:p>
        </p:txBody>
      </p:sp>
      <p:sp>
        <p:nvSpPr>
          <p:cNvPr id="8" name="TextBox 7">
            <a:extLst>
              <a:ext uri="{FF2B5EF4-FFF2-40B4-BE49-F238E27FC236}">
                <a16:creationId xmlns:a16="http://schemas.microsoft.com/office/drawing/2014/main" id="{B8986F99-0D5B-459A-9EBC-82D816ABCBD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lnSpc>
                <a:spcPct val="90000"/>
              </a:lnSpc>
              <a:spcBef>
                <a:spcPts val="2500"/>
              </a:spcBef>
              <a:spcAft>
                <a:spcPts val="600"/>
              </a:spcAft>
              <a:buNone/>
            </a:pPr>
            <a:r>
              <a:rPr lang="en-US" sz="1400" b="1"/>
              <a:t>Modular Code Organization</a:t>
            </a:r>
          </a:p>
          <a:p>
            <a:pPr marL="0" lvl="1" indent="0">
              <a:lnSpc>
                <a:spcPct val="90000"/>
              </a:lnSpc>
              <a:spcBef>
                <a:spcPts val="1000"/>
              </a:spcBef>
              <a:spcAft>
                <a:spcPts val="600"/>
              </a:spcAft>
              <a:buNone/>
            </a:pPr>
            <a:r>
              <a:rPr lang="en-US" sz="1400"/>
              <a:t>Modules help developers split code into reusable pieces, improving organization and maintainability.</a:t>
            </a:r>
          </a:p>
          <a:p>
            <a:pPr marL="0" indent="0">
              <a:lnSpc>
                <a:spcPct val="90000"/>
              </a:lnSpc>
              <a:spcBef>
                <a:spcPts val="2500"/>
              </a:spcBef>
              <a:spcAft>
                <a:spcPts val="600"/>
              </a:spcAft>
              <a:buNone/>
            </a:pPr>
            <a:r>
              <a:rPr lang="en-US" sz="1400" b="1"/>
              <a:t>Export and Import Usage</a:t>
            </a:r>
          </a:p>
          <a:p>
            <a:pPr marL="0" lvl="1" indent="0">
              <a:lnSpc>
                <a:spcPct val="90000"/>
              </a:lnSpc>
              <a:spcBef>
                <a:spcPts val="1000"/>
              </a:spcBef>
              <a:spcAft>
                <a:spcPts val="600"/>
              </a:spcAft>
              <a:buNone/>
            </a:pPr>
            <a:r>
              <a:rPr lang="en-US" sz="1400"/>
              <a:t>Using export and import keywords allows defining and using modules across multiple files effectively.</a:t>
            </a:r>
          </a:p>
          <a:p>
            <a:pPr marL="0" indent="0">
              <a:lnSpc>
                <a:spcPct val="90000"/>
              </a:lnSpc>
              <a:spcBef>
                <a:spcPts val="2500"/>
              </a:spcBef>
              <a:spcAft>
                <a:spcPts val="600"/>
              </a:spcAft>
              <a:buNone/>
            </a:pPr>
            <a:r>
              <a:rPr lang="en-US" sz="1400" b="1"/>
              <a:t>Support and Tooling</a:t>
            </a:r>
          </a:p>
          <a:p>
            <a:pPr marL="0" lvl="1" indent="0">
              <a:lnSpc>
                <a:spcPct val="90000"/>
              </a:lnSpc>
              <a:spcBef>
                <a:spcPts val="1000"/>
              </a:spcBef>
              <a:spcAft>
                <a:spcPts val="600"/>
              </a:spcAft>
              <a:buNone/>
            </a:pPr>
            <a:r>
              <a:rPr lang="en-US" sz="1400"/>
              <a:t>Modules are supported natively in browsers and JavaScript environments and enable tools like Webpack and Babel.</a:t>
            </a:r>
          </a:p>
        </p:txBody>
      </p:sp>
      <p:sp>
        <p:nvSpPr>
          <p:cNvPr id="6" name="Slide Number Placeholder 5">
            <a:extLst>
              <a:ext uri="{FF2B5EF4-FFF2-40B4-BE49-F238E27FC236}">
                <a16:creationId xmlns:a16="http://schemas.microsoft.com/office/drawing/2014/main" id="{292D0EAE-56A8-EB00-C85B-66374A2A6237}"/>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spTree>
    <p:extLst>
      <p:ext uri="{BB962C8B-B14F-4D97-AF65-F5344CB8AC3E}">
        <p14:creationId xmlns:p14="http://schemas.microsoft.com/office/powerpoint/2010/main" val="195938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C1D6-83F9-6383-1B40-A70E47D7C1F1}"/>
              </a:ext>
            </a:extLst>
          </p:cNvPr>
          <p:cNvSpPr>
            <a:spLocks noGrp="1"/>
          </p:cNvSpPr>
          <p:nvPr>
            <p:ph type="title"/>
          </p:nvPr>
        </p:nvSpPr>
        <p:spPr>
          <a:xfrm>
            <a:off x="4837176" y="3419856"/>
            <a:ext cx="6574536" cy="2724912"/>
          </a:xfrm>
        </p:spPr>
        <p:txBody>
          <a:bodyPr anchor="b">
            <a:normAutofit/>
          </a:bodyPr>
          <a:lstStyle/>
          <a:p>
            <a:r>
              <a:rPr lang="en-US"/>
              <a:t>Introduction to ES6</a:t>
            </a:r>
          </a:p>
        </p:txBody>
      </p:sp>
      <p:sp>
        <p:nvSpPr>
          <p:cNvPr id="11" name="Text Placeholder 2">
            <a:extLst>
              <a:ext uri="{FF2B5EF4-FFF2-40B4-BE49-F238E27FC236}">
                <a16:creationId xmlns:a16="http://schemas.microsoft.com/office/drawing/2014/main" id="{2C222AA8-2E62-07FF-5B06-71928A8C6040}"/>
              </a:ext>
            </a:extLst>
          </p:cNvPr>
          <p:cNvSpPr>
            <a:spLocks noGrp="1"/>
          </p:cNvSpPr>
          <p:nvPr>
            <p:ph type="body" idx="1"/>
          </p:nvPr>
        </p:nvSpPr>
        <p:spPr>
          <a:xfrm>
            <a:off x="4837176" y="448056"/>
            <a:ext cx="6784848" cy="1389888"/>
          </a:xfrm>
        </p:spPr>
        <p:txBody>
          <a:bodyPr/>
          <a:lstStyle/>
          <a:p>
            <a:endParaRPr lang="en-US"/>
          </a:p>
        </p:txBody>
      </p:sp>
      <p:sp>
        <p:nvSpPr>
          <p:cNvPr id="6" name="Slide Number Placeholder 5">
            <a:extLst>
              <a:ext uri="{FF2B5EF4-FFF2-40B4-BE49-F238E27FC236}">
                <a16:creationId xmlns:a16="http://schemas.microsoft.com/office/drawing/2014/main" id="{E4B10919-7EF1-53E8-8059-3ADA2EDCE81F}"/>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Tree>
    <p:extLst>
      <p:ext uri="{BB962C8B-B14F-4D97-AF65-F5344CB8AC3E}">
        <p14:creationId xmlns:p14="http://schemas.microsoft.com/office/powerpoint/2010/main" val="323097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12EC9-26F9-9EFC-15C7-451FA84CD156}"/>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Overview of ES6</a:t>
            </a:r>
          </a:p>
        </p:txBody>
      </p:sp>
      <p:sp>
        <p:nvSpPr>
          <p:cNvPr id="8" name="TextBox 7">
            <a:extLst>
              <a:ext uri="{FF2B5EF4-FFF2-40B4-BE49-F238E27FC236}">
                <a16:creationId xmlns:a16="http://schemas.microsoft.com/office/drawing/2014/main" id="{0AC877BE-7FE5-4651-8720-E2C94B731EE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New Syntax Features</a:t>
            </a:r>
          </a:p>
          <a:p>
            <a:pPr marL="0" lvl="1" indent="0">
              <a:spcBef>
                <a:spcPts val="1000"/>
              </a:spcBef>
              <a:spcAft>
                <a:spcPts val="600"/>
              </a:spcAft>
              <a:buFont typeface="Arial" panose="020B0604020202020204" pitchFamily="34" charset="0"/>
              <a:buNone/>
            </a:pPr>
            <a:r>
              <a:rPr lang="en-US" sz="1400"/>
              <a:t>ES6 introduced new syntax for variables, functions, and classes that improves readability and maintainability.</a:t>
            </a:r>
          </a:p>
          <a:p>
            <a:pPr marL="0" indent="0">
              <a:spcBef>
                <a:spcPts val="2500"/>
              </a:spcBef>
              <a:spcAft>
                <a:spcPts val="600"/>
              </a:spcAft>
              <a:buFont typeface="Arial" panose="020B0604020202020204" pitchFamily="34" charset="0"/>
              <a:buNone/>
            </a:pPr>
            <a:r>
              <a:rPr lang="en-US" sz="1400" b="1"/>
              <a:t>Modular Programming</a:t>
            </a:r>
          </a:p>
          <a:p>
            <a:pPr marL="0" lvl="1" indent="0">
              <a:spcBef>
                <a:spcPts val="1000"/>
              </a:spcBef>
              <a:spcAft>
                <a:spcPts val="600"/>
              </a:spcAft>
              <a:buFont typeface="Arial" panose="020B0604020202020204" pitchFamily="34" charset="0"/>
              <a:buNone/>
            </a:pPr>
            <a:r>
              <a:rPr lang="en-US" sz="1400"/>
              <a:t>ES6 supports modular programming with import and export statements for better code organization.</a:t>
            </a:r>
          </a:p>
          <a:p>
            <a:pPr marL="0" indent="0">
              <a:spcBef>
                <a:spcPts val="2500"/>
              </a:spcBef>
              <a:spcAft>
                <a:spcPts val="600"/>
              </a:spcAft>
              <a:buFont typeface="Arial" panose="020B0604020202020204" pitchFamily="34" charset="0"/>
              <a:buNone/>
            </a:pPr>
            <a:r>
              <a:rPr lang="en-US" sz="1400" b="1"/>
              <a:t>Asynchronous Operations</a:t>
            </a:r>
          </a:p>
          <a:p>
            <a:pPr marL="0" lvl="1" indent="0">
              <a:spcBef>
                <a:spcPts val="1000"/>
              </a:spcBef>
              <a:spcAft>
                <a:spcPts val="600"/>
              </a:spcAft>
              <a:buFont typeface="Arial" panose="020B0604020202020204" pitchFamily="34" charset="0"/>
              <a:buNone/>
            </a:pPr>
            <a:r>
              <a:rPr lang="en-US" sz="1400"/>
              <a:t>ES6 enhances asynchronous programming with promises and async/await for cleaner asynchronous code.</a:t>
            </a:r>
          </a:p>
          <a:p>
            <a:pPr marL="0" indent="0">
              <a:spcBef>
                <a:spcPts val="2500"/>
              </a:spcBef>
              <a:spcAft>
                <a:spcPts val="600"/>
              </a:spcAft>
              <a:buFont typeface="Arial" panose="020B0604020202020204" pitchFamily="34" charset="0"/>
              <a:buNone/>
            </a:pPr>
            <a:r>
              <a:rPr lang="en-US" sz="1400" b="1"/>
              <a:t>Foundation for Modern Development</a:t>
            </a:r>
          </a:p>
          <a:p>
            <a:pPr marL="0" lvl="1" indent="0">
              <a:spcBef>
                <a:spcPts val="1000"/>
              </a:spcBef>
              <a:spcAft>
                <a:spcPts val="600"/>
              </a:spcAft>
              <a:buFont typeface="Arial" panose="020B0604020202020204" pitchFamily="34" charset="0"/>
              <a:buNone/>
            </a:pPr>
            <a:r>
              <a:rPr lang="en-US" sz="1400"/>
              <a:t>ES6 laid the foundation for modern JavaScript frameworks and libraries used in contemporary development.</a:t>
            </a:r>
          </a:p>
        </p:txBody>
      </p:sp>
      <p:sp>
        <p:nvSpPr>
          <p:cNvPr id="6" name="Slide Number Placeholder 5">
            <a:extLst>
              <a:ext uri="{FF2B5EF4-FFF2-40B4-BE49-F238E27FC236}">
                <a16:creationId xmlns:a16="http://schemas.microsoft.com/office/drawing/2014/main" id="{E8DBF424-5455-150A-2E38-F9DE198BA5B1}"/>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a:t>
            </a:fld>
            <a:endParaRPr lang="en-US"/>
          </a:p>
        </p:txBody>
      </p:sp>
      <p:pic>
        <p:nvPicPr>
          <p:cNvPr id="7" name="Content Placeholder 6" descr="digital technology concept">
            <a:extLst>
              <a:ext uri="{FF2B5EF4-FFF2-40B4-BE49-F238E27FC236}">
                <a16:creationId xmlns:a16="http://schemas.microsoft.com/office/drawing/2014/main" id="{2D38FFE6-2C9E-4DB1-ACB3-D66831D6326D}"/>
              </a:ext>
            </a:extLst>
          </p:cNvPr>
          <p:cNvPicPr>
            <a:picLocks noGrp="1" noChangeAspect="1"/>
          </p:cNvPicPr>
          <p:nvPr>
            <p:ph type="pic" sz="quarter" idx="15"/>
          </p:nvPr>
        </p:nvPicPr>
        <p:blipFill>
          <a:blip r:embed="rId3"/>
          <a:srcRect l="36218" r="9505" b="-2"/>
          <a:stretch>
            <a:fillRect/>
          </a:stretch>
        </p:blipFill>
        <p:spPr>
          <a:xfrm>
            <a:off x="731518" y="10"/>
            <a:ext cx="3520440" cy="3648446"/>
          </a:xfrm>
          <a:prstGeom prst="rect">
            <a:avLst/>
          </a:prstGeom>
          <a:noFill/>
        </p:spPr>
      </p:pic>
    </p:spTree>
    <p:extLst>
      <p:ext uri="{BB962C8B-B14F-4D97-AF65-F5344CB8AC3E}">
        <p14:creationId xmlns:p14="http://schemas.microsoft.com/office/powerpoint/2010/main" val="25525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F466-D281-965E-14BB-070E170B9B71}"/>
              </a:ext>
            </a:extLst>
          </p:cNvPr>
          <p:cNvSpPr>
            <a:spLocks noGrp="1"/>
          </p:cNvSpPr>
          <p:nvPr>
            <p:ph type="title"/>
          </p:nvPr>
        </p:nvSpPr>
        <p:spPr>
          <a:xfrm>
            <a:off x="4837176" y="3419856"/>
            <a:ext cx="6574536" cy="2724912"/>
          </a:xfrm>
        </p:spPr>
        <p:txBody>
          <a:bodyPr anchor="b">
            <a:normAutofit/>
          </a:bodyPr>
          <a:lstStyle/>
          <a:p>
            <a:r>
              <a:rPr lang="en-US"/>
              <a:t>Variable Declarations</a:t>
            </a:r>
          </a:p>
        </p:txBody>
      </p:sp>
      <p:sp>
        <p:nvSpPr>
          <p:cNvPr id="11" name="Text Placeholder 2">
            <a:extLst>
              <a:ext uri="{FF2B5EF4-FFF2-40B4-BE49-F238E27FC236}">
                <a16:creationId xmlns:a16="http://schemas.microsoft.com/office/drawing/2014/main" id="{13BA4449-39CB-35B2-DEA5-B1B83946EF24}"/>
              </a:ext>
            </a:extLst>
          </p:cNvPr>
          <p:cNvSpPr>
            <a:spLocks noGrp="1"/>
          </p:cNvSpPr>
          <p:nvPr>
            <p:ph type="body" idx="1"/>
          </p:nvPr>
        </p:nvSpPr>
        <p:spPr>
          <a:xfrm>
            <a:off x="4837176" y="448056"/>
            <a:ext cx="6784848" cy="1389888"/>
          </a:xfrm>
        </p:spPr>
        <p:txBody>
          <a:bodyPr/>
          <a:lstStyle/>
          <a:p>
            <a:endParaRPr lang="en-US"/>
          </a:p>
        </p:txBody>
      </p:sp>
      <p:sp>
        <p:nvSpPr>
          <p:cNvPr id="6" name="Slide Number Placeholder 5">
            <a:extLst>
              <a:ext uri="{FF2B5EF4-FFF2-40B4-BE49-F238E27FC236}">
                <a16:creationId xmlns:a16="http://schemas.microsoft.com/office/drawing/2014/main" id="{587FBC2B-F881-8E98-C92B-0D4CCA4BC78B}"/>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Tree>
    <p:extLst>
      <p:ext uri="{BB962C8B-B14F-4D97-AF65-F5344CB8AC3E}">
        <p14:creationId xmlns:p14="http://schemas.microsoft.com/office/powerpoint/2010/main" val="331012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A8CB-963F-C8FE-A9FF-5D894365AC7E}"/>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let and const</a:t>
            </a:r>
          </a:p>
        </p:txBody>
      </p:sp>
      <p:sp>
        <p:nvSpPr>
          <p:cNvPr id="8" name="TextBox 7">
            <a:extLst>
              <a:ext uri="{FF2B5EF4-FFF2-40B4-BE49-F238E27FC236}">
                <a16:creationId xmlns:a16="http://schemas.microsoft.com/office/drawing/2014/main" id="{4D0E2CA1-BD3C-420C-92ED-1DD17709224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100" b="1"/>
              <a:t>Block Scoped Variables</a:t>
            </a:r>
          </a:p>
          <a:p>
            <a:pPr marL="0" lvl="1" indent="0">
              <a:lnSpc>
                <a:spcPct val="90000"/>
              </a:lnSpc>
              <a:spcBef>
                <a:spcPts val="1000"/>
              </a:spcBef>
              <a:spcAft>
                <a:spcPts val="600"/>
              </a:spcAft>
              <a:buNone/>
            </a:pPr>
            <a:r>
              <a:rPr lang="en-US" sz="1100"/>
              <a:t>let declares variables scoped to the nearest block, improving on var’s function scope.</a:t>
            </a:r>
          </a:p>
          <a:p>
            <a:pPr marL="0" indent="0">
              <a:lnSpc>
                <a:spcPct val="90000"/>
              </a:lnSpc>
              <a:spcBef>
                <a:spcPts val="2500"/>
              </a:spcBef>
              <a:spcAft>
                <a:spcPts val="600"/>
              </a:spcAft>
              <a:buNone/>
            </a:pPr>
            <a:r>
              <a:rPr lang="en-US" sz="1100" b="1"/>
              <a:t>Constant Declarations</a:t>
            </a:r>
          </a:p>
          <a:p>
            <a:pPr marL="0" lvl="1" indent="0">
              <a:lnSpc>
                <a:spcPct val="90000"/>
              </a:lnSpc>
              <a:spcBef>
                <a:spcPts val="1000"/>
              </a:spcBef>
              <a:spcAft>
                <a:spcPts val="600"/>
              </a:spcAft>
              <a:buNone/>
            </a:pPr>
            <a:r>
              <a:rPr lang="en-US" sz="1100"/>
              <a:t>const declares block-scoped constants that cannot be reassigned after initial assignment.</a:t>
            </a:r>
          </a:p>
          <a:p>
            <a:pPr marL="0" indent="0">
              <a:lnSpc>
                <a:spcPct val="90000"/>
              </a:lnSpc>
              <a:spcBef>
                <a:spcPts val="2500"/>
              </a:spcBef>
              <a:spcAft>
                <a:spcPts val="600"/>
              </a:spcAft>
              <a:buNone/>
            </a:pPr>
            <a:r>
              <a:rPr lang="en-US" sz="1100" b="1"/>
              <a:t>Usage Recommendations</a:t>
            </a:r>
          </a:p>
          <a:p>
            <a:pPr marL="0" lvl="1" indent="0">
              <a:lnSpc>
                <a:spcPct val="90000"/>
              </a:lnSpc>
              <a:spcBef>
                <a:spcPts val="1000"/>
              </a:spcBef>
              <a:spcAft>
                <a:spcPts val="600"/>
              </a:spcAft>
              <a:buNone/>
            </a:pPr>
            <a:r>
              <a:rPr lang="en-US" sz="1100"/>
              <a:t>Use const by default and let only when variable reassignment is needed to avoid bugs.</a:t>
            </a:r>
          </a:p>
        </p:txBody>
      </p:sp>
      <p:sp>
        <p:nvSpPr>
          <p:cNvPr id="6" name="Slide Number Placeholder 5">
            <a:extLst>
              <a:ext uri="{FF2B5EF4-FFF2-40B4-BE49-F238E27FC236}">
                <a16:creationId xmlns:a16="http://schemas.microsoft.com/office/drawing/2014/main" id="{23C51424-8B7B-29FE-AB9E-B397F3979B3A}"/>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pic>
        <p:nvPicPr>
          <p:cNvPr id="7" name="Content Placeholder 6"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1E3691FE-FE42-4324-BF65-47F57866A70A}"/>
              </a:ext>
            </a:extLst>
          </p:cNvPr>
          <p:cNvPicPr>
            <a:picLocks noGrp="1" noChangeAspect="1"/>
          </p:cNvPicPr>
          <p:nvPr>
            <p:ph type="pic" sz="quarter" idx="18"/>
          </p:nvPr>
        </p:nvPicPr>
        <p:blipFill>
          <a:blip r:embed="rId3"/>
          <a:srcRect l="18959" r="-2" b="-2"/>
          <a:stretch>
            <a:fillRect/>
          </a:stretch>
        </p:blipFill>
        <p:spPr>
          <a:xfrm>
            <a:off x="20" y="-1"/>
            <a:ext cx="7783979" cy="6411311"/>
          </a:xfrm>
          <a:prstGeom prst="rect">
            <a:avLst/>
          </a:prstGeom>
          <a:noFill/>
        </p:spPr>
      </p:pic>
    </p:spTree>
    <p:extLst>
      <p:ext uri="{BB962C8B-B14F-4D97-AF65-F5344CB8AC3E}">
        <p14:creationId xmlns:p14="http://schemas.microsoft.com/office/powerpoint/2010/main" val="227562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880-E9C0-C941-3AAC-D7415B7A2F9B}"/>
              </a:ext>
            </a:extLst>
          </p:cNvPr>
          <p:cNvSpPr>
            <a:spLocks noGrp="1"/>
          </p:cNvSpPr>
          <p:nvPr>
            <p:ph type="title"/>
          </p:nvPr>
        </p:nvSpPr>
        <p:spPr>
          <a:xfrm>
            <a:off x="4837176" y="3419856"/>
            <a:ext cx="6574536" cy="2724912"/>
          </a:xfrm>
        </p:spPr>
        <p:txBody>
          <a:bodyPr anchor="b">
            <a:normAutofit/>
          </a:bodyPr>
          <a:lstStyle/>
          <a:p>
            <a:r>
              <a:rPr lang="en-US"/>
              <a:t>Functions and Syntax Enhancements</a:t>
            </a:r>
          </a:p>
        </p:txBody>
      </p:sp>
      <p:sp>
        <p:nvSpPr>
          <p:cNvPr id="11" name="Text Placeholder 2">
            <a:extLst>
              <a:ext uri="{FF2B5EF4-FFF2-40B4-BE49-F238E27FC236}">
                <a16:creationId xmlns:a16="http://schemas.microsoft.com/office/drawing/2014/main" id="{5BCF7FAC-C632-E0C4-9C60-97AC3AFC770C}"/>
              </a:ext>
            </a:extLst>
          </p:cNvPr>
          <p:cNvSpPr>
            <a:spLocks noGrp="1"/>
          </p:cNvSpPr>
          <p:nvPr>
            <p:ph type="body" idx="1"/>
          </p:nvPr>
        </p:nvSpPr>
        <p:spPr>
          <a:xfrm>
            <a:off x="4837176" y="448056"/>
            <a:ext cx="6784848" cy="1389888"/>
          </a:xfrm>
        </p:spPr>
        <p:txBody>
          <a:bodyPr/>
          <a:lstStyle/>
          <a:p>
            <a:endParaRPr lang="en-US"/>
          </a:p>
        </p:txBody>
      </p:sp>
      <p:sp>
        <p:nvSpPr>
          <p:cNvPr id="6" name="Slide Number Placeholder 5">
            <a:extLst>
              <a:ext uri="{FF2B5EF4-FFF2-40B4-BE49-F238E27FC236}">
                <a16:creationId xmlns:a16="http://schemas.microsoft.com/office/drawing/2014/main" id="{E64AF16B-92FB-5FB7-28D7-60EDC733E4C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6</a:t>
            </a:fld>
            <a:endParaRPr lang="en-US"/>
          </a:p>
        </p:txBody>
      </p:sp>
    </p:spTree>
    <p:extLst>
      <p:ext uri="{BB962C8B-B14F-4D97-AF65-F5344CB8AC3E}">
        <p14:creationId xmlns:p14="http://schemas.microsoft.com/office/powerpoint/2010/main" val="15603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A298-F8EF-9CBB-030B-5F5E95A04CA9}"/>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Arrow Functions</a:t>
            </a:r>
          </a:p>
        </p:txBody>
      </p:sp>
      <p:sp>
        <p:nvSpPr>
          <p:cNvPr id="8" name="TextBox 7">
            <a:extLst>
              <a:ext uri="{FF2B5EF4-FFF2-40B4-BE49-F238E27FC236}">
                <a16:creationId xmlns:a16="http://schemas.microsoft.com/office/drawing/2014/main" id="{FD9E1274-06FD-44CA-A604-A7076CC0617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Concise Syntax</a:t>
            </a:r>
          </a:p>
          <a:p>
            <a:pPr marL="0" lvl="1" indent="0">
              <a:lnSpc>
                <a:spcPct val="90000"/>
              </a:lnSpc>
              <a:spcBef>
                <a:spcPts val="1000"/>
              </a:spcBef>
              <a:spcAft>
                <a:spcPts val="600"/>
              </a:spcAft>
              <a:buNone/>
            </a:pPr>
            <a:r>
              <a:rPr lang="en-US" sz="900"/>
              <a:t>Arrow functions offer a shorter syntax for writing functions using the =&gt; operator, reducing boilerplate code.</a:t>
            </a:r>
          </a:p>
          <a:p>
            <a:pPr marL="0" indent="0">
              <a:lnSpc>
                <a:spcPct val="90000"/>
              </a:lnSpc>
              <a:spcBef>
                <a:spcPts val="2500"/>
              </a:spcBef>
              <a:spcAft>
                <a:spcPts val="600"/>
              </a:spcAft>
              <a:buNone/>
            </a:pPr>
            <a:r>
              <a:rPr lang="en-US" sz="900" b="1"/>
              <a:t>Callback Usefulness</a:t>
            </a:r>
          </a:p>
          <a:p>
            <a:pPr marL="0" lvl="1" indent="0">
              <a:lnSpc>
                <a:spcPct val="90000"/>
              </a:lnSpc>
              <a:spcBef>
                <a:spcPts val="1000"/>
              </a:spcBef>
              <a:spcAft>
                <a:spcPts val="600"/>
              </a:spcAft>
              <a:buNone/>
            </a:pPr>
            <a:r>
              <a:rPr lang="en-US" sz="900"/>
              <a:t>They are especially handy for short functions and callbacks, making code more readable and compact.</a:t>
            </a:r>
          </a:p>
          <a:p>
            <a:pPr marL="0" indent="0">
              <a:lnSpc>
                <a:spcPct val="90000"/>
              </a:lnSpc>
              <a:spcBef>
                <a:spcPts val="2500"/>
              </a:spcBef>
              <a:spcAft>
                <a:spcPts val="600"/>
              </a:spcAft>
              <a:buNone/>
            </a:pPr>
            <a:r>
              <a:rPr lang="en-US" sz="900" b="1"/>
              <a:t>Lexical 'this' Binding</a:t>
            </a:r>
          </a:p>
          <a:p>
            <a:pPr marL="0" lvl="1" indent="0">
              <a:lnSpc>
                <a:spcPct val="90000"/>
              </a:lnSpc>
              <a:spcBef>
                <a:spcPts val="1000"/>
              </a:spcBef>
              <a:spcAft>
                <a:spcPts val="600"/>
              </a:spcAft>
              <a:buNone/>
            </a:pPr>
            <a:r>
              <a:rPr lang="en-US" sz="900"/>
              <a:t>Arrow functions inherit the this value from their surrounding context, important for asynchronous code and class methods.</a:t>
            </a:r>
          </a:p>
        </p:txBody>
      </p:sp>
      <p:sp>
        <p:nvSpPr>
          <p:cNvPr id="6" name="Slide Number Placeholder 5">
            <a:extLst>
              <a:ext uri="{FF2B5EF4-FFF2-40B4-BE49-F238E27FC236}">
                <a16:creationId xmlns:a16="http://schemas.microsoft.com/office/drawing/2014/main" id="{34C33CDA-8EF9-EF89-D77D-067657052C54}"/>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7</a:t>
            </a:fld>
            <a:endParaRPr lang="en-US"/>
          </a:p>
        </p:txBody>
      </p:sp>
      <p:pic>
        <p:nvPicPr>
          <p:cNvPr id="7" name="Content Placeholder 6" descr="Stay safe Stay healthy, People with medical mask avoiding physical contact">
            <a:extLst>
              <a:ext uri="{FF2B5EF4-FFF2-40B4-BE49-F238E27FC236}">
                <a16:creationId xmlns:a16="http://schemas.microsoft.com/office/drawing/2014/main" id="{A464C8FB-B3A8-4D6A-83CB-B04945A965F7}"/>
              </a:ext>
            </a:extLst>
          </p:cNvPr>
          <p:cNvPicPr>
            <a:picLocks noGrp="1" noChangeAspect="1"/>
          </p:cNvPicPr>
          <p:nvPr>
            <p:ph type="pic" sz="quarter" idx="18"/>
          </p:nvPr>
        </p:nvPicPr>
        <p:blipFill>
          <a:blip r:embed="rId3"/>
          <a:stretch/>
        </p:blipFill>
        <p:spPr>
          <a:xfrm>
            <a:off x="0" y="870455"/>
            <a:ext cx="7783999" cy="4670399"/>
          </a:xfrm>
          <a:prstGeom prst="rect">
            <a:avLst/>
          </a:prstGeom>
          <a:noFill/>
        </p:spPr>
      </p:pic>
    </p:spTree>
    <p:extLst>
      <p:ext uri="{BB962C8B-B14F-4D97-AF65-F5344CB8AC3E}">
        <p14:creationId xmlns:p14="http://schemas.microsoft.com/office/powerpoint/2010/main" val="3649938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1E7F-36DF-F3E8-8ADB-BD4DAE9BACCD}"/>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Template Literals</a:t>
            </a:r>
          </a:p>
        </p:txBody>
      </p:sp>
      <p:sp>
        <p:nvSpPr>
          <p:cNvPr id="8" name="TextBox 7">
            <a:extLst>
              <a:ext uri="{FF2B5EF4-FFF2-40B4-BE49-F238E27FC236}">
                <a16:creationId xmlns:a16="http://schemas.microsoft.com/office/drawing/2014/main" id="{D9C11A80-76F6-4E00-8152-A053EE5569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Backticks for Strings</a:t>
            </a:r>
          </a:p>
          <a:p>
            <a:pPr marL="0" lvl="1" indent="0">
              <a:spcBef>
                <a:spcPts val="1000"/>
              </a:spcBef>
              <a:spcAft>
                <a:spcPts val="600"/>
              </a:spcAft>
              <a:buFont typeface="Arial" panose="020B0604020202020204" pitchFamily="34" charset="0"/>
              <a:buNone/>
            </a:pPr>
            <a:r>
              <a:rPr lang="en-US" sz="1400"/>
              <a:t>Template literals use backticks instead of single or double quotes to define strings in JavaScript.</a:t>
            </a:r>
          </a:p>
          <a:p>
            <a:pPr marL="0" indent="0">
              <a:spcBef>
                <a:spcPts val="2500"/>
              </a:spcBef>
              <a:spcAft>
                <a:spcPts val="600"/>
              </a:spcAft>
              <a:buFont typeface="Arial" panose="020B0604020202020204" pitchFamily="34" charset="0"/>
              <a:buNone/>
            </a:pPr>
            <a:r>
              <a:rPr lang="en-US" sz="1400" b="1"/>
              <a:t>Embedded Expressions</a:t>
            </a:r>
          </a:p>
          <a:p>
            <a:pPr marL="0" lvl="1" indent="0">
              <a:spcBef>
                <a:spcPts val="1000"/>
              </a:spcBef>
              <a:spcAft>
                <a:spcPts val="600"/>
              </a:spcAft>
              <a:buFont typeface="Arial" panose="020B0604020202020204" pitchFamily="34" charset="0"/>
              <a:buNone/>
            </a:pPr>
            <a:r>
              <a:rPr lang="en-US" sz="1400"/>
              <a:t>Template literals allow embedding expressions with ${expression} syntax for dynamic string content.</a:t>
            </a:r>
          </a:p>
          <a:p>
            <a:pPr marL="0" indent="0">
              <a:spcBef>
                <a:spcPts val="2500"/>
              </a:spcBef>
              <a:spcAft>
                <a:spcPts val="600"/>
              </a:spcAft>
              <a:buFont typeface="Arial" panose="020B0604020202020204" pitchFamily="34" charset="0"/>
              <a:buNone/>
            </a:pPr>
            <a:r>
              <a:rPr lang="en-US" sz="1400" b="1"/>
              <a:t>Multi-line Strings</a:t>
            </a:r>
          </a:p>
          <a:p>
            <a:pPr marL="0" lvl="1" indent="0">
              <a:spcBef>
                <a:spcPts val="1000"/>
              </a:spcBef>
              <a:spcAft>
                <a:spcPts val="600"/>
              </a:spcAft>
              <a:buFont typeface="Arial" panose="020B0604020202020204" pitchFamily="34" charset="0"/>
              <a:buNone/>
            </a:pPr>
            <a:r>
              <a:rPr lang="en-US" sz="1400"/>
              <a:t>Template literals support multi-line strings, improving readability without escape characters.</a:t>
            </a:r>
          </a:p>
          <a:p>
            <a:pPr marL="0" indent="0">
              <a:spcBef>
                <a:spcPts val="2500"/>
              </a:spcBef>
              <a:spcAft>
                <a:spcPts val="600"/>
              </a:spcAft>
              <a:buFont typeface="Arial" panose="020B0604020202020204" pitchFamily="34" charset="0"/>
              <a:buNone/>
            </a:pPr>
            <a:r>
              <a:rPr lang="en-US" sz="1400" b="1"/>
              <a:t>Dynamic Content Generation</a:t>
            </a:r>
          </a:p>
          <a:p>
            <a:pPr marL="0" lvl="1" indent="0">
              <a:spcBef>
                <a:spcPts val="1000"/>
              </a:spcBef>
              <a:spcAft>
                <a:spcPts val="600"/>
              </a:spcAft>
              <a:buFont typeface="Arial" panose="020B0604020202020204" pitchFamily="34" charset="0"/>
              <a:buNone/>
            </a:pPr>
            <a:r>
              <a:rPr lang="en-US" sz="1400"/>
              <a:t>Widely used for generating dynamic content and building HTML templates in modern JavaScript applications.</a:t>
            </a:r>
          </a:p>
        </p:txBody>
      </p:sp>
      <p:sp>
        <p:nvSpPr>
          <p:cNvPr id="6" name="Slide Number Placeholder 5">
            <a:extLst>
              <a:ext uri="{FF2B5EF4-FFF2-40B4-BE49-F238E27FC236}">
                <a16:creationId xmlns:a16="http://schemas.microsoft.com/office/drawing/2014/main" id="{A944777A-0231-C8A2-1A77-1E929CABBFD4}"/>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8</a:t>
            </a:fld>
            <a:endParaRPr lang="en-US"/>
          </a:p>
        </p:txBody>
      </p:sp>
      <p:pic>
        <p:nvPicPr>
          <p:cNvPr id="7" name="Content Placeholder 6" descr="Abstract computer security breach concept with programming language code and a glowing word 'hacked'. Close-up defocused composition, with colorful glitched graphical effects.">
            <a:extLst>
              <a:ext uri="{FF2B5EF4-FFF2-40B4-BE49-F238E27FC236}">
                <a16:creationId xmlns:a16="http://schemas.microsoft.com/office/drawing/2014/main" id="{040505AD-1143-4A98-AA53-333F89AB6FD9}"/>
              </a:ext>
            </a:extLst>
          </p:cNvPr>
          <p:cNvPicPr>
            <a:picLocks noGrp="1" noChangeAspect="1"/>
          </p:cNvPicPr>
          <p:nvPr>
            <p:ph type="pic" sz="quarter" idx="15"/>
          </p:nvPr>
        </p:nvPicPr>
        <p:blipFill>
          <a:blip r:embed="rId3"/>
          <a:stretch/>
        </p:blipFill>
        <p:spPr>
          <a:xfrm>
            <a:off x="731518" y="534867"/>
            <a:ext cx="3520440" cy="2578722"/>
          </a:xfrm>
          <a:prstGeom prst="rect">
            <a:avLst/>
          </a:prstGeom>
          <a:noFill/>
        </p:spPr>
      </p:pic>
    </p:spTree>
    <p:extLst>
      <p:ext uri="{BB962C8B-B14F-4D97-AF65-F5344CB8AC3E}">
        <p14:creationId xmlns:p14="http://schemas.microsoft.com/office/powerpoint/2010/main" val="3960854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CBE1-553C-4C73-24F5-740DA130568A}"/>
              </a:ext>
            </a:extLst>
          </p:cNvPr>
          <p:cNvSpPr>
            <a:spLocks noGrp="1"/>
          </p:cNvSpPr>
          <p:nvPr>
            <p:ph type="title"/>
          </p:nvPr>
        </p:nvSpPr>
        <p:spPr>
          <a:xfrm>
            <a:off x="4837176" y="3419856"/>
            <a:ext cx="6574536" cy="2724912"/>
          </a:xfrm>
        </p:spPr>
        <p:txBody>
          <a:bodyPr anchor="b">
            <a:normAutofit/>
          </a:bodyPr>
          <a:lstStyle/>
          <a:p>
            <a:r>
              <a:rPr lang="en-US"/>
              <a:t>Destructuring and Parameters</a:t>
            </a:r>
          </a:p>
        </p:txBody>
      </p:sp>
      <p:sp>
        <p:nvSpPr>
          <p:cNvPr id="11" name="Text Placeholder 2">
            <a:extLst>
              <a:ext uri="{FF2B5EF4-FFF2-40B4-BE49-F238E27FC236}">
                <a16:creationId xmlns:a16="http://schemas.microsoft.com/office/drawing/2014/main" id="{E25D56AF-C6EF-2203-62C6-49FEC25508DC}"/>
              </a:ext>
            </a:extLst>
          </p:cNvPr>
          <p:cNvSpPr>
            <a:spLocks noGrp="1"/>
          </p:cNvSpPr>
          <p:nvPr>
            <p:ph type="body" idx="1"/>
          </p:nvPr>
        </p:nvSpPr>
        <p:spPr>
          <a:xfrm>
            <a:off x="4837176" y="448056"/>
            <a:ext cx="6784848" cy="1389888"/>
          </a:xfrm>
        </p:spPr>
        <p:txBody>
          <a:bodyPr/>
          <a:lstStyle/>
          <a:p>
            <a:endParaRPr lang="en-US"/>
          </a:p>
        </p:txBody>
      </p:sp>
      <p:sp>
        <p:nvSpPr>
          <p:cNvPr id="6" name="Slide Number Placeholder 5">
            <a:extLst>
              <a:ext uri="{FF2B5EF4-FFF2-40B4-BE49-F238E27FC236}">
                <a16:creationId xmlns:a16="http://schemas.microsoft.com/office/drawing/2014/main" id="{F06CBFDB-9565-BEAF-A731-22F6DFBE1CCB}"/>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9</a:t>
            </a:fld>
            <a:endParaRPr lang="en-US"/>
          </a:p>
        </p:txBody>
      </p:sp>
    </p:spTree>
    <p:extLst>
      <p:ext uri="{BB962C8B-B14F-4D97-AF65-F5344CB8AC3E}">
        <p14:creationId xmlns:p14="http://schemas.microsoft.com/office/powerpoint/2010/main" val="495266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1659</Words>
  <Application>Microsoft Office PowerPoint</Application>
  <PresentationFormat>Widescreen</PresentationFormat>
  <Paragraphs>120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Avenir Next LT Pro Light</vt:lpstr>
      <vt:lpstr>Calibri</vt:lpstr>
      <vt:lpstr>Neue Haas Grotesk Text Pro</vt:lpstr>
      <vt:lpstr>GradientRiseVTI</vt:lpstr>
      <vt:lpstr>JavaScript ES6 Features</vt:lpstr>
      <vt:lpstr>Introduction to ES6</vt:lpstr>
      <vt:lpstr>Overview of ES6</vt:lpstr>
      <vt:lpstr>Variable Declarations</vt:lpstr>
      <vt:lpstr>let and const</vt:lpstr>
      <vt:lpstr>Functions and Syntax Enhancements</vt:lpstr>
      <vt:lpstr>Arrow Functions</vt:lpstr>
      <vt:lpstr>Template Literals</vt:lpstr>
      <vt:lpstr>Destructuring and Parameters</vt:lpstr>
      <vt:lpstr>Destructuring</vt:lpstr>
      <vt:lpstr>Default Parameters</vt:lpstr>
      <vt:lpstr>Rest and Spread Operators</vt:lpstr>
      <vt:lpstr>Object-Oriented and Modular Programming</vt:lpstr>
      <vt:lpstr>Classes</vt:lpstr>
      <vt:lpstr>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santhosh kumar</cp:lastModifiedBy>
  <cp:revision>21</cp:revision>
  <dcterms:created xsi:type="dcterms:W3CDTF">2013-07-15T20:26:40Z</dcterms:created>
  <dcterms:modified xsi:type="dcterms:W3CDTF">2025-08-31T15:28:57Z</dcterms:modified>
</cp:coreProperties>
</file>